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4" r:id="rId3"/>
    <p:sldId id="263" r:id="rId4"/>
    <p:sldId id="262" r:id="rId5"/>
    <p:sldId id="267" r:id="rId6"/>
    <p:sldId id="269" r:id="rId7"/>
    <p:sldId id="270" r:id="rId8"/>
    <p:sldId id="284" r:id="rId9"/>
    <p:sldId id="271" r:id="rId10"/>
    <p:sldId id="265" r:id="rId11"/>
    <p:sldId id="266" r:id="rId12"/>
    <p:sldId id="283" r:id="rId13"/>
    <p:sldId id="273" r:id="rId14"/>
    <p:sldId id="274" r:id="rId15"/>
    <p:sldId id="275" r:id="rId16"/>
    <p:sldId id="285" r:id="rId17"/>
    <p:sldId id="260" r:id="rId18"/>
    <p:sldId id="261" r:id="rId19"/>
    <p:sldId id="268" r:id="rId20"/>
    <p:sldId id="258" r:id="rId21"/>
    <p:sldId id="272" r:id="rId22"/>
    <p:sldId id="276" r:id="rId23"/>
    <p:sldId id="277" r:id="rId24"/>
    <p:sldId id="286" r:id="rId25"/>
    <p:sldId id="278" r:id="rId26"/>
    <p:sldId id="279" r:id="rId27"/>
    <p:sldId id="280" r:id="rId28"/>
    <p:sldId id="288" r:id="rId29"/>
    <p:sldId id="287" r:id="rId30"/>
    <p:sldId id="289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5" y="1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My%20DB%20Desk\Econ_2100.d\ClimateChangeReadings\Assigned-Policy\SRES-Inco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My%20DB%20Desk\Econ_2100.d\ClimateChangeReadings\Assigned-Policy\SRES-Inco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xi\Dropbox\My%20DB%20Desk\Dayaratna.d\SCC\graphs\SCC_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Sheet1!$B$13:$B$17</c:f>
              <c:numCache>
                <c:formatCode>General</c:formatCode>
                <c:ptCount val="5"/>
                <c:pt idx="0">
                  <c:v>7.1</c:v>
                </c:pt>
                <c:pt idx="1">
                  <c:v>1499</c:v>
                </c:pt>
                <c:pt idx="2">
                  <c:v>1862</c:v>
                </c:pt>
                <c:pt idx="3">
                  <c:v>983</c:v>
                </c:pt>
                <c:pt idx="4">
                  <c:v>1164</c:v>
                </c:pt>
              </c:numCache>
            </c:numRef>
          </c:xVal>
          <c:yVal>
            <c:numRef>
              <c:f>Sheet1!$C$13:$C$17</c:f>
              <c:numCache>
                <c:formatCode>"$"#,##0_);\("$"#,##0\)</c:formatCode>
                <c:ptCount val="5"/>
                <c:pt idx="0">
                  <c:v>1100</c:v>
                </c:pt>
                <c:pt idx="1">
                  <c:v>66500</c:v>
                </c:pt>
                <c:pt idx="2">
                  <c:v>11000</c:v>
                </c:pt>
                <c:pt idx="3">
                  <c:v>40200</c:v>
                </c:pt>
                <c:pt idx="4">
                  <c:v>18000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FF0-4BEB-8373-3F31AF8C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06272"/>
        <c:axId val="122807808"/>
      </c:scatterChart>
      <c:valAx>
        <c:axId val="12280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807808"/>
        <c:crosses val="autoZero"/>
        <c:crossBetween val="midCat"/>
      </c:valAx>
      <c:valAx>
        <c:axId val="122807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&quot;$&quot;#,##0_);\(&quot;$&quot;#,##0\)" sourceLinked="1"/>
        <c:majorTickMark val="out"/>
        <c:minorTickMark val="none"/>
        <c:tickLblPos val="nextTo"/>
        <c:crossAx val="122806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Sheet1!$B$6:$B$10</c:f>
              <c:numCache>
                <c:formatCode>General</c:formatCode>
                <c:ptCount val="5"/>
                <c:pt idx="0">
                  <c:v>7.1</c:v>
                </c:pt>
                <c:pt idx="1">
                  <c:v>1499</c:v>
                </c:pt>
                <c:pt idx="2">
                  <c:v>1862</c:v>
                </c:pt>
                <c:pt idx="3">
                  <c:v>983</c:v>
                </c:pt>
                <c:pt idx="4">
                  <c:v>1164</c:v>
                </c:pt>
              </c:numCache>
            </c:numRef>
          </c:xVal>
          <c:yVal>
            <c:numRef>
              <c:f>Sheet1!$C$6:$C$10</c:f>
              <c:numCache>
                <c:formatCode>"$"#,##0_);\("$"#,##0\)</c:formatCode>
                <c:ptCount val="5"/>
                <c:pt idx="0">
                  <c:v>4000</c:v>
                </c:pt>
                <c:pt idx="1">
                  <c:v>74900</c:v>
                </c:pt>
                <c:pt idx="2">
                  <c:v>16100</c:v>
                </c:pt>
                <c:pt idx="3">
                  <c:v>46600</c:v>
                </c:pt>
                <c:pt idx="4">
                  <c:v>22600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0E-4941-B378-5A371284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60896"/>
        <c:axId val="122999552"/>
      </c:scatterChart>
      <c:valAx>
        <c:axId val="12296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999552"/>
        <c:crosses val="autoZero"/>
        <c:crossBetween val="midCat"/>
      </c:valAx>
      <c:valAx>
        <c:axId val="122999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&quot;$&quot;#,##0_);\(&quot;$&quot;#,##0\)" sourceLinked="1"/>
        <c:majorTickMark val="out"/>
        <c:minorTickMark val="none"/>
        <c:tickLblPos val="nextTo"/>
        <c:crossAx val="122960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Simulated ECS (RB07)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Sheet1!$G$6:$G$10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xVal>
          <c:yVal>
            <c:numRef>
              <c:f>Sheet1!$H$6:$H$10</c:f>
              <c:numCache>
                <c:formatCode>"$"#,##0.00_);[Red]\("$"#,##0.00\)</c:formatCode>
                <c:ptCount val="5"/>
                <c:pt idx="0">
                  <c:v>23.509999999999998</c:v>
                </c:pt>
                <c:pt idx="1">
                  <c:v>28.56</c:v>
                </c:pt>
                <c:pt idx="2">
                  <c:v>33.480000000000004</c:v>
                </c:pt>
                <c:pt idx="3">
                  <c:v>38.81</c:v>
                </c:pt>
                <c:pt idx="4">
                  <c:v>44.39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64-42DB-A469-F818B7F7D8EE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Empirical ECS (LC15)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Sheet1!$G$6:$G$10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xVal>
          <c:yVal>
            <c:numRef>
              <c:f>Sheet1!$I$6:$I$10</c:f>
              <c:numCache>
                <c:formatCode>"$"#,##0.00_);[Red]\("$"#,##0.00\)</c:formatCode>
                <c:ptCount val="5"/>
                <c:pt idx="0">
                  <c:v>9.1999999999999993</c:v>
                </c:pt>
                <c:pt idx="1">
                  <c:v>11.495000000000001</c:v>
                </c:pt>
                <c:pt idx="2">
                  <c:v>13.729999999999999</c:v>
                </c:pt>
                <c:pt idx="3">
                  <c:v>16.184999999999999</c:v>
                </c:pt>
                <c:pt idx="4">
                  <c:v>18.799999999999997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64-42DB-A469-F818B7F7D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944984"/>
        <c:axId val="339288176"/>
      </c:scatterChart>
      <c:valAx>
        <c:axId val="33994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9288176"/>
        <c:crosses val="autoZero"/>
        <c:crossBetween val="midCat"/>
      </c:valAx>
      <c:valAx>
        <c:axId val="3392881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&quot;$&quot;#,##0_);[Red]\(&quot;$&quot;#,##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9944984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938AE-4917-4FCD-A09D-A5939F3D9808}" type="datetimeFigureOut">
              <a:rPr lang="en-CA" smtClean="0"/>
              <a:t>2017-11-22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33F5B-7BD5-40BB-B814-DE3E3954FF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68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1758-5899.12295/ful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gerpielkejr.blogspot.co.uk/2013/11/are-typhoon-disasters-getting-more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smckitrick.com/uploads/4/8/0/8/4808045/empirical_scc_cce_preprint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/10.1142/S201000781750006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F5B-7BD5-40BB-B814-DE3E3954FFE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44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Wigley, T.M.L. (1998). “The Kyoto Protocol: CO2, CH4 and climate implications.”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Geophysical Research Letters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25(13), 2285-2288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F5B-7BD5-40BB-B814-DE3E3954FFE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72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Lomborg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http://onlinelibrary.wiley.com/doi/10.1111/1758-5899.12295/full</a:t>
            </a:r>
            <a:r>
              <a:rPr lang="en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F5B-7BD5-40BB-B814-DE3E3954FFE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40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http://rogerpielkejr.blogspot.co.uk/2013/11/are-typhoon-disasters-getting-more.html</a:t>
            </a:r>
            <a:endParaRPr lang="en-CA" dirty="0"/>
          </a:p>
          <a:p>
            <a:r>
              <a:rPr lang="en-CA" dirty="0"/>
              <a:t>http://www.aoml.noaa.gov/hrd/tcfaq/G3.html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F5B-7BD5-40BB-B814-DE3E3954FFE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83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http://www.nhc.noaa.gov/pdf/nws-nhc-6.pdf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F5B-7BD5-40BB-B814-DE3E3954FFE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71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Dayaratna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Kevin, Ross McKitrick and David Kreutzer (2016)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Empirically-Constrained Climate Sensitivity and the Social Cost of Carbon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Change </a:t>
            </a:r>
            <a:r>
              <a:rPr lang="en-CA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Economics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</a:t>
            </a:r>
            <a:r>
              <a:rPr lang="en-C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2017   DOI: </a:t>
            </a:r>
            <a:r>
              <a:rPr lang="en-C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http://dx.doi.org/10.1142/S2010007817500063</a:t>
            </a:r>
            <a:endParaRPr lang="en-CA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F5B-7BD5-40BB-B814-DE3E3954FFE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70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A33D-16F9-4124-B63D-23D052320631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BBC0-3029-4FC3-9CAD-53642FAF976B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EA4-CD1A-4713-8D9A-9D54647B0C6A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4206-A387-4F6F-ABB3-8267A1A21EC4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AAC6-1739-423B-8822-9F21F3292BE6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E072-9189-4DED-B98C-FCE2DBA23907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226A-7761-4008-8D8C-291A98232003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21F-E687-4029-8E76-CFC158B39ADB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0852-7E99-44A2-857F-9037582842CA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B82F-C22E-48B4-B7F9-A291BFD62B79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69D3-355E-46F8-82C6-198A9D0DDACC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EBAC-FE38-4D90-8E14-12ABE2821A00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ECON*2100</a:t>
            </a:r>
            <a:br>
              <a:rPr lang="en-CA" dirty="0"/>
            </a:br>
            <a:r>
              <a:rPr lang="en-CA" dirty="0"/>
              <a:t>Economic Growth and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Climate Change Lectures </a:t>
            </a:r>
          </a:p>
          <a:p>
            <a:r>
              <a:rPr lang="en-CA" dirty="0"/>
              <a:t>II. </a:t>
            </a:r>
            <a:r>
              <a:rPr lang="en-CA"/>
              <a:t>Economics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Effects of Kyoto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Assuming full compliance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64130"/>
            <a:ext cx="35718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43400" y="3505200"/>
            <a:ext cx="1484417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370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Without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7777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With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43400" y="3962400"/>
            <a:ext cx="1689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5" b="22882"/>
          <a:stretch/>
        </p:blipFill>
        <p:spPr bwMode="auto">
          <a:xfrm>
            <a:off x="218603" y="2432566"/>
            <a:ext cx="832876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7696200" y="2971800"/>
            <a:ext cx="228600" cy="0"/>
          </a:xfrm>
          <a:prstGeom prst="line">
            <a:avLst/>
          </a:prstGeom>
          <a:ln w="412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Effects of Kyoto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Full compliance with Kyoto would only slightly slow down the rate of accumulation of CO2 in the atmosphere</a:t>
            </a:r>
          </a:p>
          <a:p>
            <a:endParaRPr lang="en-CA" dirty="0"/>
          </a:p>
          <a:p>
            <a:r>
              <a:rPr lang="en-CA" dirty="0"/>
              <a:t>Year 2100 concentration would be reached in 2105 instead</a:t>
            </a:r>
          </a:p>
          <a:p>
            <a:endParaRPr lang="en-CA" dirty="0"/>
          </a:p>
          <a:p>
            <a:r>
              <a:rPr lang="en-CA" dirty="0"/>
              <a:t>Yet Kyoto was too costly to implement and few countries complied</a:t>
            </a:r>
          </a:p>
          <a:p>
            <a:endParaRPr lang="en-CA" dirty="0"/>
          </a:p>
          <a:p>
            <a:r>
              <a:rPr lang="en-CA" dirty="0"/>
              <a:t>Treaty expired in 2012 and has not been replaced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Paris: Government Pledges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Like Kyoto, no noticeable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2362200"/>
            <a:ext cx="5638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Measuring benefits of abatement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905000"/>
            <a:ext cx="0" cy="3352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33600" y="5181600"/>
            <a:ext cx="487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6200" y="2042279"/>
            <a:ext cx="1219200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>
                <a:solidFill>
                  <a:schemeClr val="bg1"/>
                </a:solidFill>
              </a:rPr>
              <a:t>Costs of GW if there are </a:t>
            </a:r>
            <a:r>
              <a:rPr lang="en-CA" b="1" dirty="0">
                <a:solidFill>
                  <a:schemeClr val="bg1"/>
                </a:solidFill>
              </a:rPr>
              <a:t>no</a:t>
            </a:r>
            <a:r>
              <a:rPr lang="en-CA" dirty="0">
                <a:solidFill>
                  <a:schemeClr val="bg1"/>
                </a:solidFill>
              </a:rPr>
              <a:t> abatement policies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2667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2134612"/>
            <a:ext cx="121920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>
                <a:solidFill>
                  <a:schemeClr val="bg1"/>
                </a:solidFill>
              </a:rPr>
              <a:t>Costs of GW if there </a:t>
            </a:r>
          </a:p>
          <a:p>
            <a:r>
              <a:rPr lang="en-CA" b="1" dirty="0">
                <a:solidFill>
                  <a:schemeClr val="bg1"/>
                </a:solidFill>
              </a:rPr>
              <a:t>are</a:t>
            </a:r>
            <a:r>
              <a:rPr lang="en-CA" dirty="0">
                <a:solidFill>
                  <a:schemeClr val="bg1"/>
                </a:solidFill>
              </a:rPr>
              <a:t> abatement policies</a:t>
            </a:r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</p:txBody>
      </p:sp>
      <p:sp>
        <p:nvSpPr>
          <p:cNvPr id="15" name="Left Brace 14"/>
          <p:cNvSpPr/>
          <p:nvPr/>
        </p:nvSpPr>
        <p:spPr>
          <a:xfrm>
            <a:off x="3429000" y="2042279"/>
            <a:ext cx="381000" cy="313932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2286000" y="2667000"/>
            <a:ext cx="121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Not the</a:t>
            </a:r>
          </a:p>
          <a:p>
            <a:r>
              <a:rPr lang="en-CA" sz="1600" dirty="0"/>
              <a:t>appropriate measure of the benefits of cutting CO2 emissions</a:t>
            </a:r>
            <a:r>
              <a:rPr lang="en-CA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57800" y="1752600"/>
            <a:ext cx="3048000" cy="923330"/>
            <a:chOff x="5257800" y="1752600"/>
            <a:chExt cx="3048000" cy="923330"/>
          </a:xfrm>
        </p:grpSpPr>
        <p:sp>
          <p:nvSpPr>
            <p:cNvPr id="17" name="Right Brace 16"/>
            <p:cNvSpPr/>
            <p:nvPr/>
          </p:nvSpPr>
          <p:spPr>
            <a:xfrm>
              <a:off x="5257800" y="2042279"/>
              <a:ext cx="2743200" cy="92333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53200" y="1767721"/>
              <a:ext cx="0" cy="2896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553200" y="2133600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81800" y="1752600"/>
              <a:ext cx="1524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This is the appropriate measure</a:t>
              </a: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of Kyoto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48657" cy="4800600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Benefit = the discounted value of a slight delay in reaching CO2 doubling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Demands to “stop climate change” or “take action on the climate” aren’t meaningful since emission control policies would only change the timing by a small amount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57" y="1500187"/>
            <a:ext cx="3238143" cy="2157413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resources0.news.com.au/images/2011/04/02/1226032/594700-climate-ra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01" y="4286249"/>
            <a:ext cx="2808054" cy="1581151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key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Policies need to be implemented on a very large scale to have a noticeable effect</a:t>
            </a:r>
          </a:p>
          <a:p>
            <a:endParaRPr lang="en-CA" dirty="0"/>
          </a:p>
          <a:p>
            <a:r>
              <a:rPr lang="en-CA" dirty="0"/>
              <a:t>No one has ever proposed or implemented a policy that would actually “stop” climate change</a:t>
            </a:r>
          </a:p>
          <a:p>
            <a:endParaRPr lang="en-CA" dirty="0"/>
          </a:p>
          <a:p>
            <a:r>
              <a:rPr lang="en-CA" dirty="0"/>
              <a:t>So far, policies that were too small to have an effect turned out to be too costly to implement (e.g. Kyoto)</a:t>
            </a:r>
          </a:p>
          <a:p>
            <a:endParaRPr lang="en-CA" dirty="0"/>
          </a:p>
          <a:p>
            <a:r>
              <a:rPr lang="en-CA" dirty="0"/>
              <a:t>Increasing the scale of the policies pushes the costs up faster than the benefits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CAB3-2543-44BC-9311-54F5C700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key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694F6-008A-4374-A036-62FD98CD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38418"/>
            <a:ext cx="8229600" cy="4525963"/>
          </a:xfrm>
        </p:spPr>
        <p:txBody>
          <a:bodyPr/>
          <a:lstStyle/>
          <a:p>
            <a:r>
              <a:rPr lang="en-CA" dirty="0"/>
              <a:t>The situation seems to look like this: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EDA36-7E23-43C9-921A-84BA2F70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032D50-A09D-4095-B8BA-A3D450C385E8}"/>
              </a:ext>
            </a:extLst>
          </p:cNvPr>
          <p:cNvCxnSpPr/>
          <p:nvPr/>
        </p:nvCxnSpPr>
        <p:spPr>
          <a:xfrm>
            <a:off x="2057400" y="2667000"/>
            <a:ext cx="0" cy="338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6DA0B-08B8-414F-A25A-C300041319D5}"/>
              </a:ext>
            </a:extLst>
          </p:cNvPr>
          <p:cNvCxnSpPr/>
          <p:nvPr/>
        </p:nvCxnSpPr>
        <p:spPr>
          <a:xfrm>
            <a:off x="1752600" y="5638800"/>
            <a:ext cx="495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1D915F-36A9-403D-A561-2986CD383D29}"/>
              </a:ext>
            </a:extLst>
          </p:cNvPr>
          <p:cNvCxnSpPr>
            <a:cxnSpLocks/>
          </p:cNvCxnSpPr>
          <p:nvPr/>
        </p:nvCxnSpPr>
        <p:spPr>
          <a:xfrm flipH="1" flipV="1">
            <a:off x="3098789" y="3220998"/>
            <a:ext cx="1625611" cy="2417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9CAD58-ADB6-4509-BEB1-7843812159A4}"/>
              </a:ext>
            </a:extLst>
          </p:cNvPr>
          <p:cNvCxnSpPr/>
          <p:nvPr/>
        </p:nvCxnSpPr>
        <p:spPr>
          <a:xfrm>
            <a:off x="3352800" y="55626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BC2941-B04D-403C-A9BB-610B4C77C6A7}"/>
              </a:ext>
            </a:extLst>
          </p:cNvPr>
          <p:cNvSpPr txBox="1"/>
          <p:nvPr/>
        </p:nvSpPr>
        <p:spPr>
          <a:xfrm>
            <a:off x="6248405" y="5638800"/>
            <a:ext cx="129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Emissions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BEA26-59ED-40D7-80E2-D7A6218546F1}"/>
              </a:ext>
            </a:extLst>
          </p:cNvPr>
          <p:cNvSpPr txBox="1"/>
          <p:nvPr/>
        </p:nvSpPr>
        <p:spPr>
          <a:xfrm>
            <a:off x="3962400" y="285166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0436C-99F1-4E2D-99FF-F5C520471A38}"/>
              </a:ext>
            </a:extLst>
          </p:cNvPr>
          <p:cNvSpPr txBox="1"/>
          <p:nvPr/>
        </p:nvSpPr>
        <p:spPr>
          <a:xfrm>
            <a:off x="5651962" y="51988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11B5A-70AE-4E2E-BB77-603CF324BF76}"/>
              </a:ext>
            </a:extLst>
          </p:cNvPr>
          <p:cNvSpPr txBox="1"/>
          <p:nvPr/>
        </p:nvSpPr>
        <p:spPr>
          <a:xfrm>
            <a:off x="1371600" y="2667000"/>
            <a:ext cx="45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$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27F385-FE0D-4966-A46D-4C4F866C82FB}"/>
              </a:ext>
            </a:extLst>
          </p:cNvPr>
          <p:cNvCxnSpPr>
            <a:cxnSpLocks/>
          </p:cNvCxnSpPr>
          <p:nvPr/>
        </p:nvCxnSpPr>
        <p:spPr>
          <a:xfrm>
            <a:off x="3962400" y="4156999"/>
            <a:ext cx="76200" cy="152400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12778D0-2B83-4439-B7ED-71E6FB98A21D}"/>
              </a:ext>
            </a:extLst>
          </p:cNvPr>
          <p:cNvSpPr txBox="1"/>
          <p:nvPr/>
        </p:nvSpPr>
        <p:spPr>
          <a:xfrm>
            <a:off x="4038600" y="3775999"/>
            <a:ext cx="1981200" cy="38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Policy Proposal</a:t>
            </a:r>
          </a:p>
        </p:txBody>
      </p:sp>
    </p:spTree>
    <p:extLst>
      <p:ext uri="{BB962C8B-B14F-4D97-AF65-F5344CB8AC3E}">
        <p14:creationId xmlns:p14="http://schemas.microsoft.com/office/powerpoint/2010/main" val="1242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Emissions tied to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IPCC high emissions growth scenarios:</a:t>
            </a:r>
          </a:p>
          <a:p>
            <a:r>
              <a:rPr lang="en-CA" dirty="0"/>
              <a:t>Developing countries become 10-67x wealthier by 2100 than they are today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950891"/>
              </p:ext>
            </p:extLst>
          </p:nvPr>
        </p:nvGraphicFramePr>
        <p:xfrm>
          <a:off x="21336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5334000" y="3581400"/>
            <a:ext cx="3810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629400" y="5955268"/>
            <a:ext cx="22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Cumulative emissions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Emissions tied to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 other words…</a:t>
            </a:r>
          </a:p>
          <a:p>
            <a:endParaRPr lang="en-CA" dirty="0"/>
          </a:p>
          <a:p>
            <a:r>
              <a:rPr lang="en-CA" dirty="0"/>
              <a:t>High growth path implies developing countries achieve an average annual per capita income of almost $70,000 as of 2100</a:t>
            </a:r>
          </a:p>
          <a:p>
            <a:endParaRPr lang="en-CA" dirty="0"/>
          </a:p>
          <a:p>
            <a:r>
              <a:rPr lang="en-CA" dirty="0"/>
              <a:t>This path solves </a:t>
            </a:r>
            <a:r>
              <a:rPr lang="en-CA" i="1" dirty="0"/>
              <a:t>every</a:t>
            </a:r>
            <a:r>
              <a:rPr lang="en-CA" dirty="0"/>
              <a:t> development problem known to humanity, yet is deemed a “worst-case scenario”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Emissions tied to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CA" dirty="0"/>
              <a:t>Which is better…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726562"/>
              </p:ext>
            </p:extLst>
          </p:nvPr>
        </p:nvGraphicFramePr>
        <p:xfrm>
          <a:off x="1219200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Rich and warm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2747757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600200" y="4648200"/>
            <a:ext cx="533400" cy="533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248400" y="473606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Definitely poor but maybe a bit less warm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25 years and counting…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1992 (Rio)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 Kyoto (1997)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Paris (2015)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2048774" cy="142875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unfccc.int/files/essential_background/feeling_the_heat/image/jpeg/2879_kyoto_japanti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1905000" cy="1590675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Image result for paris climate conf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02175"/>
            <a:ext cx="2619375" cy="17430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Abatement Options Limited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CO2 closely tied to fossil fuels</a:t>
            </a:r>
          </a:p>
          <a:p>
            <a:r>
              <a:rPr lang="en-CA" sz="2400" dirty="0"/>
              <a:t>Abatement typically very expensive or not possible</a:t>
            </a:r>
          </a:p>
          <a:p>
            <a:r>
              <a:rPr lang="en-CA" sz="2400" dirty="0"/>
              <a:t>Contrast SO2 and CO2:</a:t>
            </a:r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60617"/>
              </p:ext>
            </p:extLst>
          </p:nvPr>
        </p:nvGraphicFramePr>
        <p:xfrm>
          <a:off x="1066800" y="3352800"/>
          <a:ext cx="7162799" cy="24384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8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Availability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Abatement Option</a:t>
                      </a:r>
                      <a:endParaRPr lang="en-CA" sz="11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Relative Cost</a:t>
                      </a:r>
                      <a:endParaRPr lang="en-CA" sz="11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SO</a:t>
                      </a:r>
                      <a:r>
                        <a:rPr lang="en-US" sz="1100" b="1" i="1" baseline="-25000" dirty="0">
                          <a:effectLst/>
                        </a:rPr>
                        <a:t>2</a:t>
                      </a:r>
                      <a:endParaRPr lang="en-CA" sz="11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</a:rPr>
                        <a:t>CO</a:t>
                      </a:r>
                      <a:r>
                        <a:rPr lang="en-US" sz="1100" b="1" i="1" baseline="-25000" dirty="0">
                          <a:effectLst/>
                        </a:rPr>
                        <a:t>2</a:t>
                      </a:r>
                      <a:endParaRPr lang="en-CA" sz="11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Scrubbers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Switch to cleaner version of same fuel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Switch to different fuel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C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Reduce overall consumption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High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C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Effects are uncertain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CO2 is not a regular air pollutant</a:t>
            </a:r>
          </a:p>
          <a:p>
            <a:pPr lvl="1"/>
            <a:r>
              <a:rPr lang="en-CA" dirty="0"/>
              <a:t>Natural part of the atmosphere and respiration</a:t>
            </a:r>
          </a:p>
          <a:p>
            <a:pPr lvl="1"/>
            <a:r>
              <a:rPr lang="en-CA" dirty="0"/>
              <a:t>Good for plants</a:t>
            </a:r>
          </a:p>
          <a:p>
            <a:pPr lvl="1"/>
            <a:r>
              <a:rPr lang="en-CA" dirty="0"/>
              <a:t>Not regulated before now</a:t>
            </a:r>
          </a:p>
          <a:p>
            <a:endParaRPr lang="en-CA" dirty="0"/>
          </a:p>
          <a:p>
            <a:r>
              <a:rPr lang="en-CA" dirty="0"/>
              <a:t>The concern now is effect on climate</a:t>
            </a:r>
          </a:p>
          <a:p>
            <a:r>
              <a:rPr lang="en-CA" dirty="0"/>
              <a:t>The problem is, “climate” is a catch-all term</a:t>
            </a:r>
          </a:p>
          <a:p>
            <a:r>
              <a:rPr lang="en-CA" dirty="0"/>
              <a:t>People try to link any bad </a:t>
            </a:r>
            <a:r>
              <a:rPr lang="en-CA" i="1" dirty="0"/>
              <a:t>climatic</a:t>
            </a:r>
            <a:r>
              <a:rPr lang="en-CA" dirty="0"/>
              <a:t> event to CO2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Typhoon </a:t>
            </a:r>
            <a:r>
              <a:rPr lang="en-CA" dirty="0" err="1"/>
              <a:t>Haiyan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CA" dirty="0"/>
              <a:t>Hit </a:t>
            </a:r>
            <a:r>
              <a:rPr lang="en-CA"/>
              <a:t>Philippines in 2013</a:t>
            </a:r>
            <a:endParaRPr lang="en-CA" dirty="0"/>
          </a:p>
          <a:p>
            <a:r>
              <a:rPr lang="en-CA" dirty="0"/>
              <a:t>Devastating impacts</a:t>
            </a:r>
          </a:p>
          <a:p>
            <a:r>
              <a:rPr lang="en-CA" dirty="0"/>
              <a:t>At UN Climate Conference in Warsaw, Philippine delegate said:</a:t>
            </a:r>
          </a:p>
          <a:p>
            <a:pPr lvl="1"/>
            <a:r>
              <a:rPr lang="en-CA" dirty="0"/>
              <a:t>“What my country is going through as a result of this extreme climate event is madness, the climate crisis is madness. We can stop this madness right here in Warsaw.”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 descr="Yeb S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23067" cy="1419226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Typhoon </a:t>
            </a:r>
            <a:r>
              <a:rPr lang="en-CA" dirty="0" err="1"/>
              <a:t>Haiyan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It does not imply we are unsympathetic to the suffering of people in the Philippines to point out that what this man said is untrue:</a:t>
            </a:r>
          </a:p>
          <a:p>
            <a:endParaRPr lang="en-CA" dirty="0"/>
          </a:p>
          <a:p>
            <a:r>
              <a:rPr lang="en-CA" dirty="0"/>
              <a:t>Typhoons have been occurring since long before fossil fuels were used</a:t>
            </a:r>
          </a:p>
          <a:p>
            <a:endParaRPr lang="en-CA" dirty="0"/>
          </a:p>
          <a:p>
            <a:r>
              <a:rPr lang="en-CA" dirty="0"/>
              <a:t>No individual tropical cyclone can be directly attributed to climate change</a:t>
            </a:r>
          </a:p>
          <a:p>
            <a:endParaRPr lang="en-CA" dirty="0"/>
          </a:p>
          <a:p>
            <a:r>
              <a:rPr lang="en-CA" dirty="0"/>
              <a:t>Nothing being discussed in Warsaw would have any effect on Pacific typhoons</a:t>
            </a:r>
          </a:p>
          <a:p>
            <a:endParaRPr lang="en-CA" dirty="0"/>
          </a:p>
          <a:p>
            <a:r>
              <a:rPr lang="en-CA" dirty="0"/>
              <a:t>If anything there is a downward trend in Pacific Basin since 1950s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 descr="http://3.bp.blogspot.com/-SK2vRRWWsvI/UoJliEErXkI/AAAAAAAADFM/ASh17CWEthM/s400/WPAC.50-10.Weinklee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124200"/>
            <a:ext cx="4648200" cy="3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C891-24E6-49B8-B5A3-2AF4F085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 2017 Hurricane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6757-1915-4376-A6A9-E719C336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116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Houston, Puerto Rico, </a:t>
            </a:r>
            <a:r>
              <a:rPr lang="en-CA" dirty="0" err="1"/>
              <a:t>etc</a:t>
            </a:r>
            <a:endParaRPr lang="en-CA" dirty="0"/>
          </a:p>
          <a:p>
            <a:r>
              <a:rPr lang="en-CA" dirty="0"/>
              <a:t>Was this unusual?</a:t>
            </a:r>
          </a:p>
          <a:p>
            <a:endParaRPr lang="en-CA" dirty="0"/>
          </a:p>
          <a:p>
            <a:r>
              <a:rPr lang="en-CA" dirty="0"/>
              <a:t>US data on landfalling hurricanes:</a:t>
            </a:r>
          </a:p>
          <a:p>
            <a:pPr lvl="1"/>
            <a:r>
              <a:rPr lang="en-CA" dirty="0"/>
              <a:t>1851-1960: 15-24 per decade</a:t>
            </a:r>
          </a:p>
          <a:p>
            <a:pPr lvl="2"/>
            <a:r>
              <a:rPr lang="en-CA" dirty="0"/>
              <a:t>1-10 major (Cat3 or higher)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1961-2010: 12-19 per decade</a:t>
            </a:r>
          </a:p>
          <a:p>
            <a:pPr lvl="2"/>
            <a:r>
              <a:rPr lang="en-CA" dirty="0"/>
              <a:t>4-7 major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Since 2011, only 3, 2 of which were major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07860-9A83-4EA8-8D96-E0F71B46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930A6-E79A-4A90-B53C-C877A4E50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26487"/>
            <a:ext cx="3238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suppose there is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After reducing CO2 emissions, there will still be typhoons over the next 100 years, as well as rain, wind, storms, dry spells, </a:t>
            </a:r>
            <a:r>
              <a:rPr lang="en-CA" dirty="0" err="1"/>
              <a:t>etc</a:t>
            </a:r>
            <a:endParaRPr lang="en-CA" dirty="0"/>
          </a:p>
          <a:p>
            <a:endParaRPr lang="en-CA" dirty="0"/>
          </a:p>
          <a:p>
            <a:r>
              <a:rPr lang="en-CA" dirty="0"/>
              <a:t>Suppose there had been 10% less CO2 emitted in 1963: how would today’s weather be different?  - It is impossible to say</a:t>
            </a:r>
          </a:p>
          <a:p>
            <a:endParaRPr lang="en-CA" dirty="0"/>
          </a:p>
          <a:p>
            <a:r>
              <a:rPr lang="en-CA" dirty="0"/>
              <a:t>Likewise, while we know that emission cuts today will have, at most, very small effects 50 years from now, it is impossible to say what the effects would be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suppose there is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And if we can’t identify the changes, we can’t put a value on them</a:t>
            </a:r>
          </a:p>
          <a:p>
            <a:endParaRPr lang="en-CA" dirty="0"/>
          </a:p>
          <a:p>
            <a:r>
              <a:rPr lang="en-CA" dirty="0"/>
              <a:t>All we can say is that they will be small and will happen a long time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A benefit of $1 million 100 years from now, discounted at 5% interest, is only worth $7600 today</a:t>
            </a:r>
          </a:p>
          <a:p>
            <a:endParaRPr lang="en-CA" dirty="0"/>
          </a:p>
          <a:p>
            <a:r>
              <a:rPr lang="en-CA" dirty="0"/>
              <a:t>So the </a:t>
            </a:r>
            <a:r>
              <a:rPr lang="en-CA" i="1" dirty="0"/>
              <a:t>small</a:t>
            </a:r>
            <a:r>
              <a:rPr lang="en-CA" dirty="0"/>
              <a:t> </a:t>
            </a:r>
            <a:r>
              <a:rPr lang="en-CA" i="1" dirty="0"/>
              <a:t>uncertain</a:t>
            </a:r>
            <a:r>
              <a:rPr lang="en-CA" dirty="0"/>
              <a:t> benefits of reducing CO2 emissions must also be discounted because they occur far in the future</a:t>
            </a:r>
          </a:p>
          <a:p>
            <a:endParaRPr lang="en-CA" dirty="0"/>
          </a:p>
          <a:p>
            <a:r>
              <a:rPr lang="en-CA" dirty="0"/>
              <a:t>But the costs are visible and apparent today</a:t>
            </a:r>
          </a:p>
          <a:p>
            <a:endParaRPr lang="en-CA" dirty="0"/>
          </a:p>
          <a:p>
            <a:r>
              <a:rPr lang="en-CA" dirty="0"/>
              <a:t>The combination makes it very difficult to motivate incurring costs to reduce CO2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Uncertainty about ECS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76400"/>
            <a:ext cx="74866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rossmckitrick.com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752600"/>
            <a:ext cx="1066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1724025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Estimations</a:t>
            </a:r>
          </a:p>
        </p:txBody>
      </p:sp>
    </p:spTree>
    <p:extLst>
      <p:ext uri="{BB962C8B-B14F-4D97-AF65-F5344CB8AC3E}">
        <p14:creationId xmlns:p14="http://schemas.microsoft.com/office/powerpoint/2010/main" val="18134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1D2E-818B-4CD4-9521-44E76C99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Uncertainty about 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9CD4-9111-4DAB-AED9-EDE92AC8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“Integrated Assessment Models” used to compute Marginal Damages (“Social Cost of Carbon”</a:t>
            </a:r>
          </a:p>
          <a:p>
            <a:r>
              <a:rPr lang="en-CA" dirty="0"/>
              <a:t>Equilibrium Climate Sensitivity from climate models used in IAMs</a:t>
            </a:r>
          </a:p>
          <a:p>
            <a:r>
              <a:rPr lang="en-CA" dirty="0"/>
              <a:t> What if we use empirically-estimated ECS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2AF99-AF04-455A-9C4B-3ADF2708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09800"/>
            <a:ext cx="82076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 CO2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Since 1750</a:t>
            </a:r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629400" y="2514600"/>
            <a:ext cx="0" cy="32766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Avg</a:t>
            </a:r>
            <a:r>
              <a:rPr lang="en-CA" dirty="0"/>
              <a:t> of DICE and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Avg</a:t>
            </a:r>
            <a:r>
              <a:rPr lang="en-CA" dirty="0"/>
              <a:t> SCC Estimate out to 2050 drops 40-80%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rossmckitrick.com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990600" y="2362200"/>
          <a:ext cx="7010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8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Emissions mix globally so unilateral action is useless – free rider &amp; leakage problems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Concentrations only change very slowly in response even to large emission changes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Emissions tied to fossil use which is essential for economic growth and development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Abatement options are very limited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Effects are highly uncertain and may not appear for decades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makes this so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Emissions mix globally so unilateral action is useless – free rider &amp; leakage problems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Concentrations only change very slowly in response even to large emission changes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Emissions are closely tied to fossil use which is essential for economic growth and development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Abatement options are very limited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Effects are highly uncertain and may not appear for decades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Emissions mix globally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Everyone’s responsible for a bit</a:t>
            </a:r>
          </a:p>
          <a:p>
            <a:r>
              <a:rPr lang="en-CA" dirty="0"/>
              <a:t>No one country can change total emissions</a:t>
            </a:r>
          </a:p>
          <a:p>
            <a:r>
              <a:rPr lang="en-CA" dirty="0"/>
              <a:t>Leads to free-rider and leakage problems</a:t>
            </a:r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3" y="3657600"/>
            <a:ext cx="7391400" cy="276225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Free Rider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 “tragedy of the commons” problem</a:t>
            </a:r>
          </a:p>
          <a:p>
            <a:endParaRPr lang="en-CA" dirty="0"/>
          </a:p>
          <a:p>
            <a:r>
              <a:rPr lang="en-CA" dirty="0"/>
              <a:t>If everyone is contributing part of the problem, everyone must contribute part of the solution</a:t>
            </a:r>
          </a:p>
          <a:p>
            <a:endParaRPr lang="en-CA" dirty="0"/>
          </a:p>
          <a:p>
            <a:r>
              <a:rPr lang="en-CA" dirty="0"/>
              <a:t>If everyone else is contributing to the solution, and I just “free ride” on efforts of others, I get all the benefits and none of the costs </a:t>
            </a:r>
          </a:p>
          <a:p>
            <a:endParaRPr lang="en-CA" dirty="0"/>
          </a:p>
        </p:txBody>
      </p:sp>
      <p:pic>
        <p:nvPicPr>
          <p:cNvPr id="4" name="Picture 3" descr="http://media.spokesman.com/picture_story_item_images/srx_HOBO_06_t940.jpg?e9219e083a78a4429a18d28d8a24b72ce48bf77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85" y="838200"/>
            <a:ext cx="1707515" cy="133350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Picture 2 regions: A and B</a:t>
            </a:r>
          </a:p>
          <a:p>
            <a:endParaRPr lang="en-CA" dirty="0"/>
          </a:p>
          <a:p>
            <a:r>
              <a:rPr lang="en-CA" dirty="0"/>
              <a:t>Each has 100 units of emissions</a:t>
            </a:r>
          </a:p>
          <a:p>
            <a:endParaRPr lang="en-CA" dirty="0"/>
          </a:p>
          <a:p>
            <a:r>
              <a:rPr lang="en-CA" dirty="0"/>
              <a:t>Region A cuts emissions by 50 units</a:t>
            </a:r>
          </a:p>
          <a:p>
            <a:endParaRPr lang="en-CA" dirty="0"/>
          </a:p>
          <a:p>
            <a:r>
              <a:rPr lang="en-CA" dirty="0"/>
              <a:t>But the policies increase costs for businesses in region A, so they relocate to B where there are no restrictions</a:t>
            </a:r>
          </a:p>
          <a:p>
            <a:endParaRPr lang="en-CA" dirty="0"/>
          </a:p>
          <a:p>
            <a:r>
              <a:rPr lang="en-CA" dirty="0"/>
              <a:t>Emissions in B go up</a:t>
            </a:r>
          </a:p>
          <a:p>
            <a:endParaRPr lang="en-CA" dirty="0"/>
          </a:p>
          <a:p>
            <a:r>
              <a:rPr lang="en-CA" dirty="0"/>
              <a:t>So now A has 50 units of emissions and B has 125 units</a:t>
            </a:r>
          </a:p>
          <a:p>
            <a:endParaRPr lang="en-CA" dirty="0"/>
          </a:p>
          <a:p>
            <a:r>
              <a:rPr lang="en-CA" dirty="0"/>
              <a:t>50% “leakage rate” – half the reductions in A offset by increases in B</a:t>
            </a: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5410200" y="1447800"/>
            <a:ext cx="1219200" cy="838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7086600" y="1447800"/>
            <a:ext cx="1295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8674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Picture 2 regions: A and B</a:t>
            </a:r>
          </a:p>
          <a:p>
            <a:endParaRPr lang="en-CA" dirty="0"/>
          </a:p>
          <a:p>
            <a:r>
              <a:rPr lang="en-CA" dirty="0"/>
              <a:t>Each has 100 units of emissions</a:t>
            </a:r>
          </a:p>
          <a:p>
            <a:endParaRPr lang="en-CA" dirty="0"/>
          </a:p>
          <a:p>
            <a:r>
              <a:rPr lang="en-CA" dirty="0"/>
              <a:t>Region A cuts emissions by 50 units</a:t>
            </a:r>
          </a:p>
          <a:p>
            <a:endParaRPr lang="en-CA" dirty="0"/>
          </a:p>
          <a:p>
            <a:r>
              <a:rPr lang="en-CA" dirty="0"/>
              <a:t>But the policies increase costs for businesses in region A, so they relocate to B where there are no restrictions</a:t>
            </a:r>
          </a:p>
          <a:p>
            <a:endParaRPr lang="en-CA" dirty="0"/>
          </a:p>
          <a:p>
            <a:r>
              <a:rPr lang="en-CA" dirty="0"/>
              <a:t>Emissions in B go up</a:t>
            </a:r>
          </a:p>
          <a:p>
            <a:endParaRPr lang="en-CA" dirty="0"/>
          </a:p>
          <a:p>
            <a:r>
              <a:rPr lang="en-CA" dirty="0"/>
              <a:t>So now A has 50 units of emissions and B has 125 units</a:t>
            </a:r>
          </a:p>
          <a:p>
            <a:endParaRPr lang="en-CA" dirty="0"/>
          </a:p>
          <a:p>
            <a:r>
              <a:rPr lang="en-CA" dirty="0"/>
              <a:t>50% “leakage rate” – half the reductions in A offset by increases in B</a:t>
            </a: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5562600" y="1524000"/>
            <a:ext cx="8382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921731" y="1370013"/>
            <a:ext cx="1688869" cy="10683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8674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Carbon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Suppose OECD countries cut emissions</a:t>
            </a:r>
          </a:p>
          <a:p>
            <a:endParaRPr lang="en-CA" dirty="0"/>
          </a:p>
          <a:p>
            <a:r>
              <a:rPr lang="en-CA" dirty="0"/>
              <a:t>Carbon-intensive industries might move to China or India</a:t>
            </a:r>
          </a:p>
          <a:p>
            <a:endParaRPr lang="en-CA" dirty="0"/>
          </a:p>
          <a:p>
            <a:r>
              <a:rPr lang="en-CA" dirty="0"/>
              <a:t>Leakage rates have been estimated anywhere from 10% to 130%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1458</Words>
  <Application>Microsoft Office PowerPoint</Application>
  <PresentationFormat>On-screen Show (4:3)</PresentationFormat>
  <Paragraphs>281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ECON*2100 Economic Growth and Environmental Quality</vt:lpstr>
      <vt:lpstr>25 years and counting…</vt:lpstr>
      <vt:lpstr>Global CO2 Emissions</vt:lpstr>
      <vt:lpstr>What makes this so difficult?</vt:lpstr>
      <vt:lpstr>1. Emissions mix globally</vt:lpstr>
      <vt:lpstr>Free Rider Problem</vt:lpstr>
      <vt:lpstr>Carbon leakage</vt:lpstr>
      <vt:lpstr>Carbon leakage</vt:lpstr>
      <vt:lpstr>Carbon leakage</vt:lpstr>
      <vt:lpstr>2. Effects of Kyoto Protocol</vt:lpstr>
      <vt:lpstr>2. Effects of Kyoto Protocol</vt:lpstr>
      <vt:lpstr>Paris: Government Pledges</vt:lpstr>
      <vt:lpstr>Measuring benefits of abatement</vt:lpstr>
      <vt:lpstr>Benefits of Kyoto</vt:lpstr>
      <vt:lpstr>The key problem</vt:lpstr>
      <vt:lpstr>The key problem</vt:lpstr>
      <vt:lpstr>3. Emissions tied to growth</vt:lpstr>
      <vt:lpstr>3. Emissions tied to growth</vt:lpstr>
      <vt:lpstr>3. Emissions tied to growth</vt:lpstr>
      <vt:lpstr>4. Abatement Options Limited</vt:lpstr>
      <vt:lpstr>5. Effects are uncertain</vt:lpstr>
      <vt:lpstr>Example: Typhoon Haiyan</vt:lpstr>
      <vt:lpstr>Example: Typhoon Haiyan</vt:lpstr>
      <vt:lpstr>US 2017 Hurricane Season</vt:lpstr>
      <vt:lpstr>But suppose there is a connection</vt:lpstr>
      <vt:lpstr>But suppose there is a connection</vt:lpstr>
      <vt:lpstr>Discounting</vt:lpstr>
      <vt:lpstr>Uncertainty about ECS</vt:lpstr>
      <vt:lpstr>Uncertainty about ECS</vt:lpstr>
      <vt:lpstr>Avg of DICE and FUND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ECON*2100 Economic Growth and Environmental Quality</dc:title>
  <dc:creator>r</dc:creator>
  <cp:lastModifiedBy>rmxi</cp:lastModifiedBy>
  <cp:revision>113</cp:revision>
  <dcterms:created xsi:type="dcterms:W3CDTF">2006-08-16T00:00:00Z</dcterms:created>
  <dcterms:modified xsi:type="dcterms:W3CDTF">2017-11-22T14:00:09Z</dcterms:modified>
</cp:coreProperties>
</file>