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8" r:id="rId6"/>
    <p:sldId id="259" r:id="rId7"/>
    <p:sldId id="257" r:id="rId8"/>
    <p:sldId id="269" r:id="rId9"/>
    <p:sldId id="270" r:id="rId10"/>
    <p:sldId id="274" r:id="rId11"/>
    <p:sldId id="271" r:id="rId12"/>
    <p:sldId id="275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ECON*2100</a:t>
            </a:r>
            <a:br>
              <a:rPr lang="en-CA" dirty="0"/>
            </a:br>
            <a:r>
              <a:rPr lang="en-CA" dirty="0"/>
              <a:t>Week </a:t>
            </a:r>
            <a:r>
              <a:rPr lang="en-CA" dirty="0" smtClean="0"/>
              <a:t>2 </a:t>
            </a:r>
            <a:r>
              <a:rPr lang="en-CA" dirty="0"/>
              <a:t>– Lecture </a:t>
            </a:r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Models of Economic Growth:</a:t>
            </a:r>
          </a:p>
          <a:p>
            <a:r>
              <a:rPr lang="en-CA" dirty="0" smtClean="0"/>
              <a:t>Smith &amp; The Classics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7447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Model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 smtClean="0"/>
              </a:p>
              <a:p>
                <a:r>
                  <a:rPr lang="en-CA" dirty="0" smtClean="0"/>
                  <a:t>Output </a:t>
                </a:r>
                <a:r>
                  <a:rPr lang="en-CA" dirty="0"/>
                  <a:t>per Worker (Y/L) is called  ‘</a:t>
                </a:r>
                <a:r>
                  <a:rPr lang="en-CA" i="1" dirty="0"/>
                  <a:t>g’</a:t>
                </a:r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At </a:t>
                </a:r>
                <a:r>
                  <a:rPr lang="en-CA" dirty="0"/>
                  <a:t>subsistence level, call it </a:t>
                </a:r>
                <a:r>
                  <a:rPr lang="en-CA" i="1" dirty="0" err="1"/>
                  <a:t>g</a:t>
                </a:r>
                <a:r>
                  <a:rPr lang="en-CA" i="1" baseline="-25000" dirty="0" err="1"/>
                  <a:t>z</a:t>
                </a:r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Subsistence </a:t>
                </a:r>
                <a:r>
                  <a:rPr lang="en-CA" dirty="0"/>
                  <a:t>output = </a:t>
                </a:r>
                <a:r>
                  <a:rPr lang="en-CA" i="1" dirty="0" err="1"/>
                  <a:t>g</a:t>
                </a:r>
                <a:r>
                  <a:rPr lang="en-CA" i="1" baseline="-25000" dirty="0" err="1"/>
                  <a:t>z</a:t>
                </a:r>
                <a:r>
                  <a:rPr lang="en-CA" i="1" baseline="-25000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×</m:t>
                    </m:r>
                  </m:oMath>
                </a14:m>
                <a:r>
                  <a:rPr lang="en-CA" dirty="0"/>
                  <a:t>L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18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Model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r>
                  <a:rPr lang="en-CA" dirty="0" smtClean="0"/>
                  <a:t>Output per Worker (Y/L) is called  ‘</a:t>
                </a:r>
                <a:r>
                  <a:rPr lang="en-CA" i="1" dirty="0" smtClean="0"/>
                  <a:t>g’</a:t>
                </a:r>
                <a:endParaRPr lang="en-CA" dirty="0" smtClean="0"/>
              </a:p>
              <a:p>
                <a:r>
                  <a:rPr lang="en-CA" dirty="0" smtClean="0"/>
                  <a:t>At subsistence level, call it 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endParaRPr lang="en-CA" dirty="0" smtClean="0"/>
              </a:p>
              <a:p>
                <a:r>
                  <a:rPr lang="en-CA" dirty="0" smtClean="0"/>
                  <a:t>Subsistence output = 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r>
                  <a:rPr lang="en-CA" i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×</m:t>
                    </m:r>
                  </m:oMath>
                </a14:m>
                <a:r>
                  <a:rPr lang="en-CA" dirty="0" smtClean="0"/>
                  <a:t>L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362200" y="2133600"/>
            <a:ext cx="0" cy="2133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362200" y="4267200"/>
            <a:ext cx="45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362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Output 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114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Labour L</a:t>
            </a:r>
            <a:endParaRPr lang="en-CA" dirty="0"/>
          </a:p>
        </p:txBody>
      </p:sp>
      <p:sp>
        <p:nvSpPr>
          <p:cNvPr id="11" name="Arc 10"/>
          <p:cNvSpPr/>
          <p:nvPr/>
        </p:nvSpPr>
        <p:spPr>
          <a:xfrm flipH="1">
            <a:off x="2371344" y="2685365"/>
            <a:ext cx="6544056" cy="3105835"/>
          </a:xfrm>
          <a:prstGeom prst="arc">
            <a:avLst>
              <a:gd name="adj1" fmla="val 16200000"/>
              <a:gd name="adj2" fmla="val 17005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371344" y="2209800"/>
            <a:ext cx="2657856" cy="2028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05400" y="1981200"/>
                <a:ext cx="990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Y=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× </m:t>
                    </m:r>
                  </m:oMath>
                </a14:m>
                <a:r>
                  <a:rPr lang="en-CA" dirty="0" err="1" smtClean="0"/>
                  <a:t>L</a:t>
                </a:r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81200"/>
                <a:ext cx="990600" cy="381000"/>
              </a:xfrm>
              <a:prstGeom prst="rect">
                <a:avLst/>
              </a:prstGeom>
              <a:blipFill rotWithShape="1">
                <a:blip r:embed="rId3"/>
                <a:stretch>
                  <a:fillRect l="-5556" t="-7937" r="-1235" b="-206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4191000" y="2857500"/>
            <a:ext cx="0" cy="1409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4305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err="1" smtClean="0"/>
              <a:t>L</a:t>
            </a:r>
            <a:r>
              <a:rPr lang="en-CA" i="1" baseline="-25000" dirty="0" err="1" smtClean="0"/>
              <a:t>eq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9451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Model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r>
                  <a:rPr lang="en-CA" dirty="0" smtClean="0"/>
                  <a:t>Output per Worker (Y/L) is called  ‘</a:t>
                </a:r>
                <a:r>
                  <a:rPr lang="en-CA" i="1" dirty="0" smtClean="0"/>
                  <a:t>g’</a:t>
                </a:r>
                <a:endParaRPr lang="en-CA" dirty="0" smtClean="0"/>
              </a:p>
              <a:p>
                <a:r>
                  <a:rPr lang="en-CA" dirty="0" smtClean="0"/>
                  <a:t>At subsistence level, call it 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endParaRPr lang="en-CA" dirty="0" smtClean="0"/>
              </a:p>
              <a:p>
                <a:r>
                  <a:rPr lang="en-CA" dirty="0" smtClean="0"/>
                  <a:t>Subsistence output = 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r>
                  <a:rPr lang="en-CA" i="1" baseline="-25000" dirty="0" smtClean="0"/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×</m:t>
                    </m:r>
                  </m:oMath>
                </a14:m>
                <a:r>
                  <a:rPr lang="en-CA" dirty="0" smtClean="0"/>
                  <a:t>L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362200" y="2133600"/>
            <a:ext cx="0" cy="2133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362200" y="4267200"/>
            <a:ext cx="457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2362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Output 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114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Labour L</a:t>
            </a:r>
            <a:endParaRPr lang="en-CA" dirty="0"/>
          </a:p>
        </p:txBody>
      </p:sp>
      <p:sp>
        <p:nvSpPr>
          <p:cNvPr id="11" name="Arc 10"/>
          <p:cNvSpPr/>
          <p:nvPr/>
        </p:nvSpPr>
        <p:spPr>
          <a:xfrm flipH="1">
            <a:off x="2371344" y="2685365"/>
            <a:ext cx="6544056" cy="3105835"/>
          </a:xfrm>
          <a:prstGeom prst="arc">
            <a:avLst>
              <a:gd name="adj1" fmla="val 16200000"/>
              <a:gd name="adj2" fmla="val 17005"/>
            </a:avLst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371344" y="2209800"/>
            <a:ext cx="2657856" cy="2028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05400" y="1981200"/>
                <a:ext cx="990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Y=</a:t>
                </a:r>
                <a:r>
                  <a:rPr lang="en-CA" i="1" dirty="0" err="1" smtClean="0"/>
                  <a:t>g</a:t>
                </a:r>
                <a:r>
                  <a:rPr lang="en-CA" i="1" baseline="-25000" dirty="0" err="1" smtClean="0"/>
                  <a:t>z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× </m:t>
                    </m:r>
                  </m:oMath>
                </a14:m>
                <a:r>
                  <a:rPr lang="en-CA" dirty="0" err="1" smtClean="0"/>
                  <a:t>L</a:t>
                </a:r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81200"/>
                <a:ext cx="990600" cy="381000"/>
              </a:xfrm>
              <a:prstGeom prst="rect">
                <a:avLst/>
              </a:prstGeom>
              <a:blipFill rotWithShape="1">
                <a:blip r:embed="rId3"/>
                <a:stretch>
                  <a:fillRect l="-5556" t="-7937" r="-1235" b="-206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4191000" y="2857500"/>
            <a:ext cx="0" cy="1409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4305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err="1" smtClean="0"/>
              <a:t>L</a:t>
            </a:r>
            <a:r>
              <a:rPr lang="en-CA" i="1" baseline="-25000" dirty="0" err="1" smtClean="0"/>
              <a:t>eq</a:t>
            </a:r>
            <a:endParaRPr lang="en-CA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514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 grows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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4715256" y="3124199"/>
            <a:ext cx="1456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 declines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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532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Prior to Smith, theories of economic growth weren’t very sensible (though they still get around)</a:t>
            </a:r>
          </a:p>
          <a:p>
            <a:r>
              <a:rPr lang="en-CA" dirty="0" smtClean="0"/>
              <a:t>Smith: specialization and trade are key to economic growth</a:t>
            </a:r>
          </a:p>
          <a:p>
            <a:r>
              <a:rPr lang="en-CA" dirty="0" smtClean="0"/>
              <a:t>Malthus: Yes, but we’re doomed to starvation and subsistence anyway</a:t>
            </a:r>
          </a:p>
          <a:p>
            <a:r>
              <a:rPr lang="en-CA" dirty="0" err="1" smtClean="0"/>
              <a:t>Classicals</a:t>
            </a:r>
            <a:r>
              <a:rPr lang="en-CA" dirty="0" smtClean="0"/>
              <a:t>: Diminishing returns to labour means a fixed labour supply at subsistence wages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61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Solow growth model: the importance of </a:t>
            </a:r>
            <a:r>
              <a:rPr lang="en-CA" smtClean="0"/>
              <a:t>capital investment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0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we mean by growth?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Extensive growth: output only grows because inputs grow</a:t>
            </a:r>
          </a:p>
          <a:p>
            <a:pPr lvl="1"/>
            <a:r>
              <a:rPr lang="en-CA" dirty="0" smtClean="0"/>
              <a:t>Output keeps up with population</a:t>
            </a:r>
          </a:p>
          <a:p>
            <a:endParaRPr lang="en-CA" dirty="0"/>
          </a:p>
          <a:p>
            <a:r>
              <a:rPr lang="en-CA" dirty="0" smtClean="0"/>
              <a:t>Intensive growth: output grows faster than inputs</a:t>
            </a:r>
          </a:p>
          <a:p>
            <a:pPr lvl="1"/>
            <a:r>
              <a:rPr lang="en-CA" dirty="0" smtClean="0"/>
              <a:t>Per capita income rises</a:t>
            </a:r>
          </a:p>
          <a:p>
            <a:endParaRPr lang="en-CA" dirty="0"/>
          </a:p>
          <a:p>
            <a:r>
              <a:rPr lang="en-CA" dirty="0" smtClean="0"/>
              <a:t>This requires output per worker to rise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3343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Output per worker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Maddison</a:t>
            </a:r>
            <a:r>
              <a:rPr lang="en-CA" dirty="0" smtClean="0"/>
              <a:t> p. 13: (UK, USA, Japan)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791633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3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Maddison</a:t>
            </a:r>
            <a:r>
              <a:rPr lang="en-CA" dirty="0" smtClean="0"/>
              <a:t>: Basis of European Expansion 1000-1820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Rise of scientific outlook</a:t>
            </a:r>
          </a:p>
          <a:p>
            <a:pPr lvl="1"/>
            <a:r>
              <a:rPr lang="en-CA" dirty="0" smtClean="0"/>
              <a:t>Supported by technological innovation in book publishing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Rise of trading centres</a:t>
            </a:r>
          </a:p>
          <a:p>
            <a:pPr lvl="1"/>
            <a:r>
              <a:rPr lang="en-CA" dirty="0" smtClean="0"/>
              <a:t>Supported by institutional developments that made contracts and account-keeping possible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Adoption of Family Law based on Christian rules</a:t>
            </a:r>
          </a:p>
          <a:p>
            <a:pPr lvl="1"/>
            <a:r>
              <a:rPr lang="en-CA" dirty="0" smtClean="0"/>
              <a:t>Promoted monogamy and inheritance, leading to buildup of wealth and decline of clan/tribal loyalty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Rise of nation states</a:t>
            </a:r>
          </a:p>
          <a:p>
            <a:pPr lvl="1"/>
            <a:r>
              <a:rPr lang="en-CA" dirty="0" smtClean="0"/>
              <a:t>Supported by technological progress in shipping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6505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1700s: Theories of Growth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Mercantilist</a:t>
            </a:r>
          </a:p>
          <a:p>
            <a:pPr lvl="1"/>
            <a:r>
              <a:rPr lang="en-CA" dirty="0" smtClean="0"/>
              <a:t>Growth comes through industrial exports, government should promote these activities</a:t>
            </a:r>
          </a:p>
          <a:p>
            <a:pPr lvl="1"/>
            <a:endParaRPr lang="en-CA" dirty="0"/>
          </a:p>
          <a:p>
            <a:r>
              <a:rPr lang="en-CA" dirty="0" err="1" smtClean="0"/>
              <a:t>Physiocrats</a:t>
            </a:r>
            <a:endParaRPr lang="en-CA" dirty="0" smtClean="0"/>
          </a:p>
          <a:p>
            <a:pPr lvl="1"/>
            <a:r>
              <a:rPr lang="en-CA" dirty="0" smtClean="0"/>
              <a:t>Growth derives from agriculture alone</a:t>
            </a:r>
          </a:p>
          <a:p>
            <a:pPr lvl="1"/>
            <a:r>
              <a:rPr lang="en-CA" dirty="0" smtClean="0"/>
              <a:t>Government is a sterile entity in the economy</a:t>
            </a:r>
          </a:p>
          <a:p>
            <a:pPr lvl="1"/>
            <a:endParaRPr lang="en-CA" dirty="0"/>
          </a:p>
          <a:p>
            <a:r>
              <a:rPr lang="en-CA" dirty="0" smtClean="0"/>
              <a:t>Smith</a:t>
            </a:r>
          </a:p>
          <a:p>
            <a:pPr lvl="1"/>
            <a:r>
              <a:rPr lang="en-CA" dirty="0" smtClean="0"/>
              <a:t>Voluntary exchange leads to specialization, which leads to growth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03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economies grow?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219200"/>
            <a:ext cx="6496050" cy="4906963"/>
          </a:xfrm>
        </p:spPr>
        <p:txBody>
          <a:bodyPr>
            <a:normAutofit fontScale="55000" lnSpcReduction="20000"/>
          </a:bodyPr>
          <a:lstStyle/>
          <a:p>
            <a:r>
              <a:rPr lang="en-CA" sz="4400" dirty="0" smtClean="0"/>
              <a:t>Adam Smith, 1776: Specialization and Division of Labour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A </a:t>
            </a:r>
            <a:r>
              <a:rPr lang="en-CA" dirty="0"/>
              <a:t>workman not educated to </a:t>
            </a:r>
            <a:r>
              <a:rPr lang="en-CA" dirty="0" smtClean="0"/>
              <a:t>[pin-making] </a:t>
            </a:r>
            <a:r>
              <a:rPr lang="en-CA" dirty="0"/>
              <a:t>could scarce, perhaps, with his utmost industry, make one pin in a day, and certainly could not make twenty. </a:t>
            </a:r>
            <a:r>
              <a:rPr lang="en-CA" dirty="0" smtClean="0"/>
              <a:t>But…one </a:t>
            </a:r>
            <a:r>
              <a:rPr lang="en-CA" dirty="0"/>
              <a:t>man draws out the wire, another straights it, a third cuts it, a fourth points it, a fifth grinds it at the top for receiving the </a:t>
            </a:r>
            <a:r>
              <a:rPr lang="en-CA" dirty="0" smtClean="0"/>
              <a:t>head… </a:t>
            </a:r>
            <a:r>
              <a:rPr lang="en-CA" dirty="0"/>
              <a:t>to whiten the pins is another; it is even a trade by itself to put them into the paper; and the important business of making a pin is, in this manner, divided into about eighteen distinct </a:t>
            </a:r>
            <a:r>
              <a:rPr lang="en-CA" dirty="0" smtClean="0"/>
              <a:t>operations… </a:t>
            </a:r>
            <a:r>
              <a:rPr lang="en-CA" dirty="0"/>
              <a:t>all performed by distinct </a:t>
            </a:r>
            <a:r>
              <a:rPr lang="en-CA" dirty="0" smtClean="0"/>
              <a:t>hands…I </a:t>
            </a:r>
            <a:r>
              <a:rPr lang="en-CA" dirty="0"/>
              <a:t>have seen a small manufactory of this kind where ten men only were </a:t>
            </a:r>
            <a:r>
              <a:rPr lang="en-CA" dirty="0" smtClean="0"/>
              <a:t>employed…[they] could </a:t>
            </a:r>
            <a:r>
              <a:rPr lang="en-CA" dirty="0"/>
              <a:t>make among them upwards of forty-eight thousand pins in a day. Each person, therefore, making a tenth part of forty-eight thousand pins, might be considered as making four thousand eight hundred pins in a day. 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/>
              <a:t>It is the great multiplication of the productions of all the different arts, in consequence of the division of labour, which occasions, in a well-governed society, that universal opulence which extends itself to the lowest ranks of the people.</a:t>
            </a:r>
          </a:p>
          <a:p>
            <a:pPr lvl="1"/>
            <a:endParaRPr lang="en-CA" dirty="0"/>
          </a:p>
        </p:txBody>
      </p:sp>
      <p:pic>
        <p:nvPicPr>
          <p:cNvPr id="1026" name="Picture 2" descr="http://www.loveaquote.com/wp-content/uploads/2013/06/Adam-Smith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87" y="4953000"/>
            <a:ext cx="1933575" cy="128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004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economies grow?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Specialization and exchange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22652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Malthus: Yes, but…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5334000" cy="19050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Population growth always exceeds agricultural productivity growth</a:t>
            </a:r>
          </a:p>
          <a:p>
            <a:r>
              <a:rPr lang="en-CA" dirty="0" smtClean="0"/>
              <a:t>Hence starvation and subsistence is unavoidable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3906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362200" y="3962400"/>
            <a:ext cx="0" cy="2133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39624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Population growth rate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88573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</a:t>
            </a:r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0" y="507039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5070396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Income per capita</a:t>
            </a:r>
            <a:endParaRPr lang="en-C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4885730"/>
            <a:ext cx="0" cy="29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4267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ZPG point</a:t>
            </a:r>
            <a:endParaRPr lang="en-CA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800" y="4343400"/>
            <a:ext cx="3886200" cy="1484531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24200" y="5255063"/>
            <a:ext cx="762000" cy="124850"/>
          </a:xfrm>
          <a:prstGeom prst="straightConnector1">
            <a:avLst/>
          </a:prstGeom>
          <a:ln w="889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867400" y="4719935"/>
            <a:ext cx="838200" cy="233065"/>
          </a:xfrm>
          <a:prstGeom prst="straightConnector1">
            <a:avLst/>
          </a:prstGeom>
          <a:ln w="889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30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Based on Malthus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i="1" dirty="0" smtClean="0"/>
              <a:t>Y</a:t>
            </a:r>
            <a:r>
              <a:rPr lang="en-CA" dirty="0" smtClean="0"/>
              <a:t> = f(</a:t>
            </a:r>
            <a:r>
              <a:rPr lang="en-CA" i="1" dirty="0" smtClean="0"/>
              <a:t>L,N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endParaRPr lang="en-CA" i="1" dirty="0" smtClean="0"/>
          </a:p>
          <a:p>
            <a:r>
              <a:rPr lang="en-CA" dirty="0" smtClean="0"/>
              <a:t>Diminishing returns to labour</a:t>
            </a:r>
            <a:endParaRPr lang="en-CA" dirty="0"/>
          </a:p>
        </p:txBody>
      </p:sp>
      <p:sp>
        <p:nvSpPr>
          <p:cNvPr id="6" name="Down Arrow Callout 5"/>
          <p:cNvSpPr/>
          <p:nvPr/>
        </p:nvSpPr>
        <p:spPr>
          <a:xfrm>
            <a:off x="4267200" y="2362200"/>
            <a:ext cx="990600" cy="5334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3434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Labour</a:t>
            </a:r>
            <a:endParaRPr lang="en-CA" dirty="0"/>
          </a:p>
        </p:txBody>
      </p:sp>
      <p:sp>
        <p:nvSpPr>
          <p:cNvPr id="8" name="Down Arrow Callout 7"/>
          <p:cNvSpPr/>
          <p:nvPr/>
        </p:nvSpPr>
        <p:spPr>
          <a:xfrm rot="10800000">
            <a:off x="4419600" y="3276600"/>
            <a:ext cx="1371600" cy="521732"/>
          </a:xfrm>
          <a:prstGeom prst="downArrowCallout">
            <a:avLst>
              <a:gd name="adj1" fmla="val 25000"/>
              <a:gd name="adj2" fmla="val 25000"/>
              <a:gd name="adj3" fmla="val 21571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4495800" y="3429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Land (fixed)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869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620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Office Theme</vt:lpstr>
      <vt:lpstr>ECON*2100 Week 2 – Lecture 1</vt:lpstr>
      <vt:lpstr>What do we mean by growth?</vt:lpstr>
      <vt:lpstr>Output per worker</vt:lpstr>
      <vt:lpstr>Maddison: Basis of European Expansion 1000-1820</vt:lpstr>
      <vt:lpstr>1700s: Theories of Growth</vt:lpstr>
      <vt:lpstr>How do economies grow?</vt:lpstr>
      <vt:lpstr>How do economies grow?</vt:lpstr>
      <vt:lpstr>Malthus: Yes, but…</vt:lpstr>
      <vt:lpstr>Classical Model</vt:lpstr>
      <vt:lpstr>Classical Model</vt:lpstr>
      <vt:lpstr>Classical Model</vt:lpstr>
      <vt:lpstr>Classical Model</vt:lpstr>
      <vt:lpstr>Summary</vt:lpstr>
      <vt:lpstr>Next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ECON*2100 Week 2 – Lecture 1</dc:title>
  <dc:creator>r</dc:creator>
  <cp:lastModifiedBy>rmxi</cp:lastModifiedBy>
  <cp:revision>62</cp:revision>
  <dcterms:created xsi:type="dcterms:W3CDTF">2006-08-16T00:00:00Z</dcterms:created>
  <dcterms:modified xsi:type="dcterms:W3CDTF">2017-09-07T15:14:22Z</dcterms:modified>
</cp:coreProperties>
</file>