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2" r:id="rId5"/>
    <p:sldId id="273" r:id="rId6"/>
    <p:sldId id="274" r:id="rId7"/>
    <p:sldId id="276" r:id="rId8"/>
    <p:sldId id="277" r:id="rId9"/>
    <p:sldId id="278" r:id="rId10"/>
    <p:sldId id="280" r:id="rId11"/>
    <p:sldId id="284" r:id="rId12"/>
    <p:sldId id="279" r:id="rId13"/>
    <p:sldId id="281" r:id="rId14"/>
    <p:sldId id="28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4E93-ED0E-4E50-8DEF-5EC17AAFBAB0}" type="datetimeFigureOut">
              <a:rPr lang="en-CA" smtClean="0"/>
              <a:t>2017-08-10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79C0-BB13-4B54-97AD-2CBA04B93C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88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36914-F73A-4CC1-913A-D8B3C62E4E9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4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87D-F8C2-4E8C-AF62-82A8D84E8C63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F605-0809-452A-9DA0-E448CB78621A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3B3-79AB-4244-88FE-1E09769898D6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9603-2567-4D62-9535-02BDB423A77A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88A7-CCB7-4305-BFB8-DE7E0CDA0615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BF91-0866-40E7-AF84-AEBD7DF66747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AEE-D9BA-4348-81E9-4A992622C6E4}" type="datetime1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E70A-C5EC-4105-B824-2D6F28CC885F}" type="datetime1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2409-01E1-45C2-9841-C7533C7A17C9}" type="datetime1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BBE-2EAF-4828-B480-2C3E3C5745B8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282-C593-46B0-A3EA-CAB1F7115180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D158-3AA2-44A3-ADBA-C67CAC05B36B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 smtClean="0"/>
              <a:t>ECON*2100</a:t>
            </a:r>
            <a:br>
              <a:rPr lang="en-CA" sz="4000" dirty="0" smtClean="0"/>
            </a:br>
            <a:r>
              <a:rPr lang="en-CA" sz="4000" dirty="0" smtClean="0"/>
              <a:t>Week 2 – Lecture 2</a:t>
            </a:r>
            <a:endParaRPr 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mtClean="0"/>
              <a:t>The Solow Growth Model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CA" dirty="0" smtClean="0"/>
                  <a:t>Period 0: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CA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100(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=100×10=1,000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=0.1×1,000=100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=1,000−100=900</m:t>
                    </m:r>
                  </m:oMath>
                </a14:m>
                <a:endParaRPr lang="en-CA" b="0" dirty="0" smtClean="0"/>
              </a:p>
              <a:p>
                <a:pPr marL="914400" lvl="2" indent="0">
                  <a:buNone/>
                </a:pPr>
                <a:endParaRPr lang="en-CA" b="0" dirty="0" smtClean="0"/>
              </a:p>
              <a:p>
                <a:r>
                  <a:rPr lang="en-CA" b="0" dirty="0" smtClean="0"/>
                  <a:t>Period 1: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=100−0.1×100+100=190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=1,378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=0.1×1,378=137.8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=1,378−137.8=1,240.2</m:t>
                    </m:r>
                  </m:oMath>
                </a14:m>
                <a:endParaRPr lang="en-CA" b="0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b="-12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CA" dirty="0" smtClean="0"/>
              <a:t>Subsequent periods: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83607"/>
            <a:ext cx="475297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26670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Depreciation grows linearly with capital but income and savings grow at a diminishing rate</a:t>
            </a:r>
          </a:p>
          <a:p>
            <a:endParaRPr lang="en-CA" dirty="0"/>
          </a:p>
          <a:p>
            <a:r>
              <a:rPr lang="en-CA" dirty="0" smtClean="0"/>
              <a:t>So net savings peaks early then goes towards zero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4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CA" dirty="0" smtClean="0"/>
              <a:t>Subsequent periods: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83607"/>
            <a:ext cx="4752975" cy="405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183608"/>
            <a:ext cx="7054614" cy="4255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0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Steady State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i="1" dirty="0" smtClean="0"/>
                  <a:t>k </a:t>
                </a:r>
                <a:r>
                  <a:rPr lang="en-CA" dirty="0" smtClean="0"/>
                  <a:t>stops growing: investment = depreciation</a:t>
                </a:r>
              </a:p>
              <a:p>
                <a:r>
                  <a:rPr lang="en-CA" dirty="0" smtClean="0"/>
                  <a:t>Steady state capital stock: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CA" b="0" dirty="0" smtClean="0"/>
              </a:p>
              <a:p>
                <a:endParaRPr lang="en-CA" dirty="0" smtClean="0"/>
              </a:p>
              <a:p>
                <a:r>
                  <a:rPr lang="en-CA" dirty="0" smtClean="0"/>
                  <a:t>Can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CA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𝑣𝐴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CA" dirty="0" smtClean="0"/>
                  <a:t>   to get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𝑣𝐴</m:t>
                                  </m:r>
                                </m:num>
                                <m:den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Steady State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𝑣𝐴</m:t>
                                  </m:r>
                                </m:num>
                                <m:den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 smtClean="0"/>
                  <a:t>Steady state income: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CA" dirty="0" smtClean="0"/>
              </a:p>
              <a:p>
                <a:r>
                  <a:rPr lang="en-CA" dirty="0" smtClean="0"/>
                  <a:t>Steady state consumption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r>
                  <a:rPr lang="en-CA" dirty="0" smtClean="0"/>
                  <a:t>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 smtClean="0"/>
                  <a:t>!</a:t>
                </a:r>
              </a:p>
              <a:p>
                <a:r>
                  <a:rPr lang="en-CA" dirty="0" smtClean="0"/>
                  <a:t>Mainly depends on savings rate (</a:t>
                </a:r>
                <a:r>
                  <a:rPr lang="en-CA" i="1" dirty="0" smtClean="0"/>
                  <a:t>v</a:t>
                </a:r>
                <a:r>
                  <a:rPr lang="en-CA" dirty="0" smtClean="0"/>
                  <a:t>) and productivity parameters (</a:t>
                </a:r>
                <a:r>
                  <a:rPr lang="en-CA" i="1" dirty="0" err="1" smtClean="0"/>
                  <a:t>A</a:t>
                </a:r>
                <a:r>
                  <a:rPr lang="en-CA" dirty="0" err="1" smtClean="0"/>
                  <a:t>,</a:t>
                </a:r>
                <a:r>
                  <a:rPr lang="en-CA" i="1" dirty="0" err="1" smtClean="0"/>
                  <a:t>a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Starting capital stock doesn’t determine outcome</a:t>
            </a:r>
          </a:p>
          <a:p>
            <a:r>
              <a:rPr lang="en-CA" dirty="0" smtClean="0"/>
              <a:t>Savings rate and productivity (technology) are key to growth</a:t>
            </a:r>
          </a:p>
          <a:p>
            <a:r>
              <a:rPr lang="en-CA" dirty="0" smtClean="0"/>
              <a:t>Low-income countries should grow rapidly compared to high-income countries</a:t>
            </a:r>
          </a:p>
          <a:p>
            <a:r>
              <a:rPr lang="en-CA" dirty="0" smtClean="0"/>
              <a:t>Countries with similar technology and savings rates will converge to similar income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mtClean="0"/>
              <a:t>Population Growth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7/Racine_high-speed_steam_engine_(New_Catechism_of_the_Steam_Engine,_1904).jpg"/>
          <p:cNvPicPr>
            <a:picLocks noChangeAspect="1" noChangeArrowheads="1"/>
          </p:cNvPicPr>
          <p:nvPr/>
        </p:nvPicPr>
        <p:blipFill>
          <a:blip r:embed="rId2">
            <a:lum bright="2000" contrast="-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67675" cy="50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Smith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Industrial revolution in 1800s, invention of steam </a:t>
            </a:r>
            <a:r>
              <a:rPr lang="en-CA" dirty="0" smtClean="0">
                <a:solidFill>
                  <a:schemeClr val="bg1"/>
                </a:solidFill>
              </a:rPr>
              <a:t>engine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Various writers recognized that investment and capital formation mattered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1930s: Keynes argued that increasing Aggregate Demand and consumption were necessary to achieve growth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1950s: Solow argued that savings, not consumption, drives growth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set-up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CA" dirty="0" smtClean="0"/>
                  <a:t>Production function </a:t>
                </a:r>
              </a:p>
              <a:p>
                <a:pPr marL="0" indent="0" algn="ctr">
                  <a:buNone/>
                </a:pPr>
                <a:endParaRPr lang="en-CA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	</a:t>
                </a:r>
              </a:p>
              <a:p>
                <a:pPr marL="0" indent="0">
                  <a:buNone/>
                </a:pPr>
                <a:r>
                  <a:rPr lang="en-CA" dirty="0" smtClean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b="0" dirty="0" smtClean="0"/>
                  <a:t> </a:t>
                </a:r>
                <a:endParaRPr lang="en-CA" dirty="0"/>
              </a:p>
              <a:p>
                <a:pPr marL="0" indent="0">
                  <a:buNone/>
                </a:pPr>
                <a:r>
                  <a:rPr lang="en-CA" b="0" dirty="0" smtClean="0"/>
                  <a:t>(which implies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b="0" dirty="0" smtClean="0"/>
                  <a:t>)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b="0" i="1" dirty="0" smtClean="0"/>
                  <a:t>Y</a:t>
                </a:r>
                <a:r>
                  <a:rPr lang="en-CA" b="0" dirty="0" smtClean="0"/>
                  <a:t> = output</a:t>
                </a:r>
              </a:p>
              <a:p>
                <a:pPr marL="0" indent="0">
                  <a:buNone/>
                </a:pPr>
                <a:r>
                  <a:rPr lang="en-CA" i="1" dirty="0"/>
                  <a:t>K </a:t>
                </a:r>
                <a:r>
                  <a:rPr lang="en-CA" dirty="0"/>
                  <a:t>= amount of capital</a:t>
                </a:r>
              </a:p>
              <a:p>
                <a:pPr marL="0" indent="0">
                  <a:buNone/>
                </a:pPr>
                <a:r>
                  <a:rPr lang="en-CA" i="1" dirty="0"/>
                  <a:t>L</a:t>
                </a:r>
                <a:r>
                  <a:rPr lang="en-CA" dirty="0"/>
                  <a:t> = amount of labour</a:t>
                </a:r>
                <a:endParaRPr lang="en-CA" i="1" dirty="0"/>
              </a:p>
              <a:p>
                <a:pPr marL="0" indent="0">
                  <a:buNone/>
                </a:pPr>
                <a:r>
                  <a:rPr lang="en-CA" i="1" dirty="0" smtClean="0"/>
                  <a:t>A</a:t>
                </a:r>
                <a:r>
                  <a:rPr lang="en-CA" dirty="0" smtClean="0"/>
                  <a:t> = productivity (know-how, technology)</a:t>
                </a:r>
              </a:p>
              <a:p>
                <a:pPr marL="0" indent="0">
                  <a:buNone/>
                </a:pPr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0" y="3352800"/>
            <a:ext cx="3101850" cy="2198132"/>
            <a:chOff x="4572000" y="3657600"/>
            <a:chExt cx="3101850" cy="21981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874528"/>
              <a:ext cx="2667000" cy="168807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4953000" y="36576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76800" y="55626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4038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Y</a:t>
              </a:r>
              <a:endParaRPr lang="en-CA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54864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/>
                <a:t>L</a:t>
              </a:r>
              <a:endParaRPr lang="en-CA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3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set-up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CA" dirty="0" smtClean="0"/>
                  <a:t>Re-express in per-worker terms:</a:t>
                </a:r>
              </a:p>
              <a:p>
                <a:endParaRPr lang="en-C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CA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CA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 algn="ctr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dirty="0" smtClean="0"/>
                  <a:t> </a:t>
                </a:r>
              </a:p>
              <a:p>
                <a:pPr marL="0" indent="0" algn="ctr">
                  <a:buNone/>
                </a:pPr>
                <a:endParaRPr lang="en-CA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pPr marL="0" indent="0" algn="ctr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 smtClean="0"/>
                  <a:t>Use lower case to denote “per worker”</a:t>
                </a:r>
              </a:p>
              <a:p>
                <a:pPr lvl="2"/>
                <a:r>
                  <a:rPr lang="en-CA" dirty="0" smtClean="0"/>
                  <a:t>y = output </a:t>
                </a:r>
                <a:r>
                  <a:rPr lang="en-CA" dirty="0"/>
                  <a:t>per worker (</a:t>
                </a:r>
                <a:r>
                  <a:rPr lang="en-CA" dirty="0" smtClean="0"/>
                  <a:t>Y/L) </a:t>
                </a:r>
              </a:p>
              <a:p>
                <a:pPr lvl="2"/>
                <a:r>
                  <a:rPr lang="en-CA" dirty="0" smtClean="0"/>
                  <a:t>k = capital </a:t>
                </a:r>
                <a:r>
                  <a:rPr lang="en-CA" dirty="0"/>
                  <a:t>per worker (</a:t>
                </a:r>
                <a:r>
                  <a:rPr lang="en-CA" dirty="0" smtClean="0"/>
                  <a:t>K/L) 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Diminishing returns to </a:t>
                </a:r>
              </a:p>
              <a:p>
                <a:pPr marL="0" indent="0">
                  <a:buNone/>
                </a:pPr>
                <a:r>
                  <a:rPr lang="en-CA" dirty="0" smtClean="0"/>
                  <a:t>capital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396653"/>
            <a:ext cx="3495675" cy="19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Savings and Investment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CA" dirty="0" smtClean="0"/>
                  <a:t>At each period </a:t>
                </a:r>
                <a:r>
                  <a:rPr lang="en-CA" i="1" dirty="0" smtClean="0"/>
                  <a:t>t</a:t>
                </a:r>
                <a:r>
                  <a:rPr lang="en-CA" dirty="0" smtClean="0"/>
                  <a:t>, income is either used for consumption </a:t>
                </a:r>
                <a:r>
                  <a:rPr lang="en-CA" i="1" dirty="0" smtClean="0"/>
                  <a:t>C</a:t>
                </a:r>
                <a:r>
                  <a:rPr lang="en-CA" dirty="0" smtClean="0"/>
                  <a:t> or investment </a:t>
                </a:r>
                <a:r>
                  <a:rPr lang="en-CA" i="1" dirty="0" smtClean="0"/>
                  <a:t>I</a:t>
                </a:r>
              </a:p>
              <a:p>
                <a:endParaRPr lang="en-CA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i="1" dirty="0" smtClean="0"/>
                  <a:t>d</a:t>
                </a:r>
                <a:r>
                  <a:rPr lang="en-CA" dirty="0" smtClean="0"/>
                  <a:t> % of capital disappears due to depreciation</a:t>
                </a:r>
              </a:p>
              <a:p>
                <a:r>
                  <a:rPr lang="en-CA" dirty="0" smtClean="0"/>
                  <a:t>So next period (</a:t>
                </a:r>
                <a:r>
                  <a:rPr lang="en-CA" i="1" dirty="0" smtClean="0"/>
                  <a:t>t</a:t>
                </a:r>
                <a:r>
                  <a:rPr lang="en-CA" dirty="0" smtClean="0"/>
                  <a:t>+1)</a:t>
                </a:r>
                <a:r>
                  <a:rPr lang="en-CA" i="1" dirty="0" smtClean="0"/>
                  <a:t>,</a:t>
                </a:r>
                <a:r>
                  <a:rPr lang="en-CA" dirty="0" smtClean="0"/>
                  <a:t> capital is </a:t>
                </a:r>
              </a:p>
              <a:p>
                <a:endParaRPr lang="en-CA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 </a:t>
                </a:r>
              </a:p>
              <a:p>
                <a:pPr marL="0" indent="0">
                  <a:buNone/>
                </a:pPr>
                <a:r>
                  <a:rPr lang="en-CA" b="0" dirty="0" smtClean="0"/>
                  <a:t>		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Savings and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 smtClean="0"/>
                  <a:t>Savings is the part of income </a:t>
                </a:r>
                <a:r>
                  <a:rPr lang="en-CA" i="1" dirty="0" smtClean="0"/>
                  <a:t>Y </a:t>
                </a:r>
                <a:r>
                  <a:rPr lang="en-CA" dirty="0" smtClean="0"/>
                  <a:t>not spent on </a:t>
                </a:r>
                <a:r>
                  <a:rPr lang="en-CA" i="1" dirty="0" smtClean="0"/>
                  <a:t>C</a:t>
                </a:r>
              </a:p>
              <a:p>
                <a:pPr marL="0" indent="0">
                  <a:buNone/>
                </a:pPr>
                <a:endParaRPr lang="en-CA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Note: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 smtClean="0"/>
                  <a:t>, 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:r>
                  <a:rPr lang="en-CA" dirty="0" smtClean="0"/>
                  <a:t>	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:r>
                  <a:rPr lang="en-CA" dirty="0" smtClean="0"/>
                  <a:t>	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Thus investment equals savings: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3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Capital dynamics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 smtClean="0"/>
                  <a:t>Suppose savings is always fraction </a:t>
                </a:r>
                <a:r>
                  <a:rPr lang="en-CA" i="1" dirty="0" smtClean="0">
                    <a:latin typeface="Cambria" panose="02040503050406030204" pitchFamily="18" charset="0"/>
                  </a:rPr>
                  <a:t>v</a:t>
                </a:r>
                <a:r>
                  <a:rPr lang="en-CA" dirty="0" smtClean="0"/>
                  <a:t> of income</a:t>
                </a:r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 smtClean="0"/>
                  <a:t>Also 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CA" dirty="0" smtClean="0"/>
                  <a:t> 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CA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CA" dirty="0" smtClean="0"/>
                  <a:t> </a:t>
                </a:r>
                <a:endParaRPr lang="en-CA" dirty="0" smtClean="0"/>
              </a:p>
              <a:p>
                <a:endParaRPr lang="en-CA" dirty="0" smtClean="0"/>
              </a:p>
              <a:p>
                <a:r>
                  <a:rPr lang="en-CA" dirty="0" smtClean="0"/>
                  <a:t>Capital dynamics equation: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−0.1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+10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bSup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CA" dirty="0" smtClean="0"/>
                  <a:t>Period 0: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CA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100(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=100×10=1,000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=0.1×1,000=100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=1,000−100=900</m:t>
                    </m:r>
                  </m:oMath>
                </a14:m>
                <a:endParaRPr lang="en-CA" b="0" dirty="0" smtClean="0"/>
              </a:p>
              <a:p>
                <a:pPr marL="914400" lvl="2" indent="0">
                  <a:buNone/>
                </a:pPr>
                <a:endParaRPr lang="en-CA" b="0" dirty="0" smtClean="0"/>
              </a:p>
              <a:p>
                <a:r>
                  <a:rPr lang="en-CA" b="0" dirty="0" smtClean="0"/>
                  <a:t>Period 1: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=100−0.1×100+100=190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=1,378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=0.1×1,378=137.8</m:t>
                    </m:r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=1,378−137.8=1,240.2</m:t>
                    </m:r>
                  </m:oMath>
                </a14:m>
                <a:endParaRPr lang="en-CA" b="0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b="-12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7162800" cy="239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1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262</Words>
  <Application>Microsoft Office PowerPoint</Application>
  <PresentationFormat>On-screen Show (4:3)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Times New Roman</vt:lpstr>
      <vt:lpstr>Office Theme</vt:lpstr>
      <vt:lpstr>ECON*2100 Week 2 – Lecture 2</vt:lpstr>
      <vt:lpstr>After Smith</vt:lpstr>
      <vt:lpstr>Basic set-up</vt:lpstr>
      <vt:lpstr>Basic set-up</vt:lpstr>
      <vt:lpstr>Basic set-up</vt:lpstr>
      <vt:lpstr>Savings and Investment</vt:lpstr>
      <vt:lpstr>Savings and Investment</vt:lpstr>
      <vt:lpstr>Capital dynamics</vt:lpstr>
      <vt:lpstr>Economic Growth</vt:lpstr>
      <vt:lpstr>Economic Growth</vt:lpstr>
      <vt:lpstr>Economic Growth</vt:lpstr>
      <vt:lpstr>Economic Growth</vt:lpstr>
      <vt:lpstr>Steady State</vt:lpstr>
      <vt:lpstr>Steady State</vt:lpstr>
      <vt:lpstr>Implications</vt:lpstr>
      <vt:lpstr>Next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rmxi</cp:lastModifiedBy>
  <cp:revision>80</cp:revision>
  <dcterms:created xsi:type="dcterms:W3CDTF">2006-08-16T00:00:00Z</dcterms:created>
  <dcterms:modified xsi:type="dcterms:W3CDTF">2017-08-10T15:55:08Z</dcterms:modified>
</cp:coreProperties>
</file>